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autoCompressPictures="0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75" r:id="rId2"/>
    <p:sldId id="298" r:id="rId3"/>
    <p:sldId id="296" r:id="rId4"/>
    <p:sldId id="297" r:id="rId5"/>
    <p:sldId id="279" r:id="rId6"/>
    <p:sldId id="283" r:id="rId7"/>
    <p:sldId id="284" r:id="rId8"/>
    <p:sldId id="285" r:id="rId9"/>
    <p:sldId id="286" r:id="rId10"/>
    <p:sldId id="290" r:id="rId11"/>
    <p:sldId id="292" r:id="rId12"/>
    <p:sldId id="294" r:id="rId13"/>
    <p:sldId id="299" r:id="rId14"/>
    <p:sldId id="300" r:id="rId15"/>
    <p:sldId id="303" r:id="rId16"/>
    <p:sldId id="30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Keskmine laad 2 – rõhk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Keskmine laa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Hele laad 2 – rõhk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ts.local\dfs$\sa_users\mart.ots\My%20Documents\ettekanded\elektri%20hind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mts.local\dfs$\sa_users\mart.ots\My%20Documents\ettekanded\elektri%20hind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mts.local\dfs$\sa_users\mart.ots\My%20Documents\ettekanded\elektri%20hind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mts.local\dfs$\sa_users\mart.ots\My%20Documents\ettekanded\elektri%20hin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err="1" smtClean="0"/>
                      <a:t>Elekter</a:t>
                    </a:r>
                    <a:r>
                      <a:rPr lang="en-US" baseline="0" dirty="0"/>
                      <a:t>
</a:t>
                    </a:r>
                    <a:fld id="{6176A1D4-FF40-400A-9FA4-4D7D8AF5C7F4}" type="PERCENTAGE">
                      <a:rPr lang="en-US" baseline="0" dirty="0"/>
                      <a:pPr>
                        <a:defRPr sz="1400"/>
                      </a:pPr>
                      <a:t>[PROTSENT]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8181818181818185"/>
                  <c:y val="-5.555555555555555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err="1" smtClean="0"/>
                      <a:t>Võrgutasud</a:t>
                    </a:r>
                    <a:r>
                      <a:rPr lang="en-US" baseline="0" dirty="0"/>
                      <a:t>
</a:t>
                    </a:r>
                    <a:fld id="{6B444525-50B7-4A13-A1C3-5FA71799EC59}" type="PERCENTAGE">
                      <a:rPr lang="en-US" baseline="0"/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[PROTSENT]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err="1" smtClean="0"/>
                      <a:t>Maksud</a:t>
                    </a:r>
                    <a:r>
                      <a:rPr lang="en-US" baseline="0" dirty="0"/>
                      <a:t>
</a:t>
                    </a:r>
                    <a:fld id="{E2F2E7F5-3EC5-4193-B3CF-4F7198B5683D}" type="PERCENTAGE">
                      <a:rPr lang="en-US" baseline="0" dirty="0"/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[PROTSENT]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Leht1!$C$24:$C$26</c:f>
              <c:strCache>
                <c:ptCount val="3"/>
                <c:pt idx="0">
                  <c:v>Electricity</c:v>
                </c:pt>
                <c:pt idx="1">
                  <c:v>Network</c:v>
                </c:pt>
                <c:pt idx="2">
                  <c:v>Taxes</c:v>
                </c:pt>
              </c:strCache>
            </c:strRef>
          </c:cat>
          <c:val>
            <c:numRef>
              <c:f>Leht1!$D$24:$D$26</c:f>
              <c:numCache>
                <c:formatCode>General</c:formatCode>
                <c:ptCount val="3"/>
                <c:pt idx="0">
                  <c:v>4</c:v>
                </c:pt>
                <c:pt idx="1">
                  <c:v>5.13</c:v>
                </c:pt>
                <c:pt idx="2">
                  <c:v>3.29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3"/>
              <c:layout>
                <c:manualLayout>
                  <c:x val="0.13971005709883005"/>
                  <c:y val="-0.15910829096297577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err="1">
                        <a:solidFill>
                          <a:schemeClr val="bg1"/>
                        </a:solidFill>
                      </a:rPr>
                      <a:t>Põhivara kulum
16%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t-E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'Jaotusvõrgu hind'!$A$2:$A$6</c:f>
              <c:strCache>
                <c:ptCount val="5"/>
                <c:pt idx="0">
                  <c:v>Põhivõrk</c:v>
                </c:pt>
                <c:pt idx="1">
                  <c:v>Elektrikadu</c:v>
                </c:pt>
                <c:pt idx="2">
                  <c:v>Tegevuskulud</c:v>
                </c:pt>
                <c:pt idx="3">
                  <c:v>Põhivara kulum</c:v>
                </c:pt>
                <c:pt idx="4">
                  <c:v>Ärikasum</c:v>
                </c:pt>
              </c:strCache>
            </c:strRef>
          </c:cat>
          <c:val>
            <c:numRef>
              <c:f>'Jaotusvõrgu hind'!$B$2:$B$6</c:f>
              <c:numCache>
                <c:formatCode>#,##0</c:formatCode>
                <c:ptCount val="5"/>
                <c:pt idx="0">
                  <c:v>87397.941675480004</c:v>
                </c:pt>
                <c:pt idx="1">
                  <c:v>18896.4215</c:v>
                </c:pt>
                <c:pt idx="2">
                  <c:v>49933.636637555217</c:v>
                </c:pt>
                <c:pt idx="3">
                  <c:v>39607.776735552601</c:v>
                </c:pt>
                <c:pt idx="4">
                  <c:v>48404.835387426523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555555555555561E-2"/>
          <c:y val="4.1666666666666664E-2"/>
          <c:w val="0.86095975503062117"/>
          <c:h val="0.89814814814814814"/>
        </c:manualLayout>
      </c:layout>
      <c:pie3D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 err="1"/>
                      <a:t>Elektrikadu</a:t>
                    </a:r>
                    <a:r>
                      <a:rPr lang="en-US" b="1"/>
                      <a:t>
</a:t>
                    </a:r>
                    <a:r>
                      <a:rPr lang="en-US" b="1" smtClean="0"/>
                      <a:t>15%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820642329171917E-2"/>
                  <c:y val="-1.5762092195973618E-2"/>
                </c:manualLayout>
              </c:layout>
              <c:tx>
                <c:rich>
                  <a:bodyPr/>
                  <a:lstStyle/>
                  <a:p>
                    <a:r>
                      <a:rPr lang="en-US" sz="1000" b="1" dirty="0" smtClean="0"/>
                      <a:t>Süsteemi-teenused </a:t>
                    </a:r>
                    <a:r>
                      <a:rPr lang="en-US" sz="1000" b="1" dirty="0"/>
                      <a:t>
</a:t>
                    </a:r>
                    <a:r>
                      <a:rPr lang="en-US" sz="1000" b="1" dirty="0" smtClean="0"/>
                      <a:t>4 %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 err="1" smtClean="0"/>
                      <a:t>Tegevuskulud</a:t>
                    </a:r>
                    <a:r>
                      <a:rPr lang="en-US" b="1" dirty="0"/>
                      <a:t>
</a:t>
                    </a:r>
                    <a:r>
                      <a:rPr lang="en-US" b="1" dirty="0" smtClean="0"/>
                      <a:t>13%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2640680557720305"/>
                  <c:y val="-5.320304290839338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err="1"/>
                      <a:t>Põhivara</a:t>
                    </a:r>
                    <a:r>
                      <a:rPr lang="en-US" b="1" dirty="0"/>
                      <a:t> </a:t>
                    </a:r>
                    <a:r>
                      <a:rPr lang="en-US" b="1" dirty="0" err="1"/>
                      <a:t>kulum</a:t>
                    </a:r>
                    <a:r>
                      <a:rPr lang="en-US" b="1" dirty="0"/>
                      <a:t>
</a:t>
                    </a:r>
                    <a:r>
                      <a:rPr lang="en-US" b="1" dirty="0" smtClean="0"/>
                      <a:t>28%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b="1" dirty="0" err="1"/>
                      <a:t>Ärikasum</a:t>
                    </a:r>
                    <a:r>
                      <a:rPr lang="en-US" b="1"/>
                      <a:t>
</a:t>
                    </a:r>
                    <a:r>
                      <a:rPr lang="en-US" b="1" smtClean="0"/>
                      <a:t>39%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t-E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'põhivõrgu hind'!$A$2:$A$6</c:f>
              <c:strCache>
                <c:ptCount val="5"/>
                <c:pt idx="0">
                  <c:v>Elektrikadu</c:v>
                </c:pt>
                <c:pt idx="1">
                  <c:v>Reservid, riikidevaheline ülekanne</c:v>
                </c:pt>
                <c:pt idx="2">
                  <c:v>Tegevuskulud</c:v>
                </c:pt>
                <c:pt idx="3">
                  <c:v>Põhivara kulum</c:v>
                </c:pt>
                <c:pt idx="4">
                  <c:v>Ärikasum</c:v>
                </c:pt>
              </c:strCache>
            </c:strRef>
          </c:cat>
          <c:val>
            <c:numRef>
              <c:f>'põhivõrgu hind'!$B$2:$B$6</c:f>
              <c:numCache>
                <c:formatCode>#,##0</c:formatCode>
                <c:ptCount val="5"/>
                <c:pt idx="0">
                  <c:v>14361.103449752034</c:v>
                </c:pt>
                <c:pt idx="1">
                  <c:v>4340.6033021052499</c:v>
                </c:pt>
                <c:pt idx="2">
                  <c:v>12687.675039815536</c:v>
                </c:pt>
                <c:pt idx="3">
                  <c:v>26717.344982296476</c:v>
                </c:pt>
                <c:pt idx="4">
                  <c:v>37912.252447165694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900"/>
      </a:pPr>
      <a:endParaRPr lang="et-E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263720697700255E-2"/>
          <c:y val="2.8230121885201531E-2"/>
          <c:w val="0.85309386326709158"/>
          <c:h val="0.91023172382781758"/>
        </c:manualLayout>
      </c:layout>
      <c:scatterChart>
        <c:scatterStyle val="smoothMarker"/>
        <c:varyColors val="0"/>
        <c:ser>
          <c:idx val="0"/>
          <c:order val="0"/>
          <c:dLbls>
            <c:dLbl>
              <c:idx val="0"/>
              <c:layout>
                <c:manualLayout>
                  <c:x val="-3.4920634920634935E-2"/>
                  <c:y val="-3.7243947858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1746031746031744E-2"/>
                  <c:y val="-2.23463687150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võrgutasud!$A$3:$A$11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xVal>
          <c:yVal>
            <c:numRef>
              <c:f>võrgutasud!$B$3:$B$11</c:f>
              <c:numCache>
                <c:formatCode>General</c:formatCode>
                <c:ptCount val="9"/>
                <c:pt idx="0">
                  <c:v>2.79</c:v>
                </c:pt>
                <c:pt idx="1">
                  <c:v>2.75</c:v>
                </c:pt>
                <c:pt idx="2">
                  <c:v>2.73</c:v>
                </c:pt>
                <c:pt idx="3">
                  <c:v>2.62</c:v>
                </c:pt>
                <c:pt idx="4">
                  <c:v>2.64</c:v>
                </c:pt>
                <c:pt idx="5">
                  <c:v>2.91</c:v>
                </c:pt>
                <c:pt idx="6">
                  <c:v>3.29</c:v>
                </c:pt>
                <c:pt idx="7">
                  <c:v>3.53</c:v>
                </c:pt>
                <c:pt idx="8">
                  <c:v>3.79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7854040"/>
        <c:axId val="277854432"/>
      </c:scatterChart>
      <c:valAx>
        <c:axId val="277854040"/>
        <c:scaling>
          <c:orientation val="minMax"/>
          <c:min val="2004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t-EE"/>
          </a:p>
        </c:txPr>
        <c:crossAx val="277854432"/>
        <c:crosses val="autoZero"/>
        <c:crossBetween val="midCat"/>
      </c:valAx>
      <c:valAx>
        <c:axId val="277854432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 anchor="t" anchorCtr="1"/>
              <a:lstStyle/>
              <a:p>
                <a:pPr>
                  <a:defRPr sz="1200"/>
                </a:pPr>
                <a:r>
                  <a:rPr lang="en-US" sz="1200"/>
                  <a:t>€s/kWh</a:t>
                </a:r>
              </a:p>
            </c:rich>
          </c:tx>
          <c:layout>
            <c:manualLayout>
              <c:xMode val="edge"/>
              <c:yMode val="edge"/>
              <c:x val="1.7460317460317461E-2"/>
              <c:y val="0.412353651324310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t-EE"/>
          </a:p>
        </c:txPr>
        <c:crossAx val="277854040"/>
        <c:crosses val="autoZero"/>
        <c:crossBetween val="midCat"/>
      </c:valAx>
      <c:spPr>
        <a:noFill/>
        <a:ln w="25400" cap="flat" cmpd="sng" algn="ctr">
          <a:noFill/>
          <a:prstDash val="solid"/>
        </a:ln>
        <a:effectLst/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842250783667256E-2"/>
          <c:y val="3.783445624708582E-2"/>
          <c:w val="0.85562977760817027"/>
          <c:h val="0.8743970574162192"/>
        </c:manualLayout>
      </c:layout>
      <c:scatterChart>
        <c:scatterStyle val="smoothMarker"/>
        <c:varyColors val="0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võrgutasud!$A$34:$A$42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xVal>
          <c:yVal>
            <c:numRef>
              <c:f>võrgutasud!$B$34:$B$42</c:f>
              <c:numCache>
                <c:formatCode>General</c:formatCode>
                <c:ptCount val="9"/>
                <c:pt idx="0">
                  <c:v>0.72</c:v>
                </c:pt>
                <c:pt idx="1">
                  <c:v>0.73</c:v>
                </c:pt>
                <c:pt idx="2">
                  <c:v>0.74</c:v>
                </c:pt>
                <c:pt idx="3">
                  <c:v>0.72</c:v>
                </c:pt>
                <c:pt idx="4">
                  <c:v>0.74</c:v>
                </c:pt>
                <c:pt idx="5">
                  <c:v>0.8</c:v>
                </c:pt>
                <c:pt idx="6">
                  <c:v>1.06</c:v>
                </c:pt>
                <c:pt idx="7">
                  <c:v>1.1299999999999999</c:v>
                </c:pt>
                <c:pt idx="8">
                  <c:v>1.28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7855216"/>
        <c:axId val="314849512"/>
      </c:scatterChart>
      <c:valAx>
        <c:axId val="27785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t-EE"/>
          </a:p>
        </c:txPr>
        <c:crossAx val="314849512"/>
        <c:crosses val="autoZero"/>
        <c:crossBetween val="midCat"/>
      </c:valAx>
      <c:valAx>
        <c:axId val="3148495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€s/kWh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t-EE"/>
          </a:p>
        </c:txPr>
        <c:crossAx val="27785521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001385545122943E-2"/>
          <c:y val="2.1672846255494947E-2"/>
          <c:w val="0.85309386326709158"/>
          <c:h val="0.91023172382781758"/>
        </c:manualLayout>
      </c:layout>
      <c:scatterChart>
        <c:scatterStyle val="smoothMarker"/>
        <c:varyColors val="0"/>
        <c:ser>
          <c:idx val="1"/>
          <c:order val="1"/>
          <c:xVal>
            <c:numRef>
              <c:f>võrgutasud!$A$34:$A$42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xVal>
          <c:yVal>
            <c:numRef>
              <c:f>võrgutasud!$B$34:$B$42</c:f>
              <c:numCache>
                <c:formatCode>General</c:formatCode>
                <c:ptCount val="9"/>
                <c:pt idx="0">
                  <c:v>0.72</c:v>
                </c:pt>
                <c:pt idx="1">
                  <c:v>0.73</c:v>
                </c:pt>
                <c:pt idx="2">
                  <c:v>0.74</c:v>
                </c:pt>
                <c:pt idx="3">
                  <c:v>0.72</c:v>
                </c:pt>
                <c:pt idx="4">
                  <c:v>0.74</c:v>
                </c:pt>
                <c:pt idx="5">
                  <c:v>0.8</c:v>
                </c:pt>
                <c:pt idx="6">
                  <c:v>1.06</c:v>
                </c:pt>
                <c:pt idx="7">
                  <c:v>1.1299999999999999</c:v>
                </c:pt>
                <c:pt idx="8">
                  <c:v>1.28</c:v>
                </c:pt>
              </c:numCache>
            </c:numRef>
          </c:yVal>
          <c:smooth val="1"/>
        </c:ser>
        <c:ser>
          <c:idx val="0"/>
          <c:order val="0"/>
          <c:xVal>
            <c:numRef>
              <c:f>võrgutasud!$A$3:$A$11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xVal>
          <c:yVal>
            <c:numRef>
              <c:f>võrgutasud!$B$3:$B$11</c:f>
              <c:numCache>
                <c:formatCode>General</c:formatCode>
                <c:ptCount val="9"/>
                <c:pt idx="0">
                  <c:v>2.79</c:v>
                </c:pt>
                <c:pt idx="1">
                  <c:v>2.75</c:v>
                </c:pt>
                <c:pt idx="2">
                  <c:v>2.73</c:v>
                </c:pt>
                <c:pt idx="3">
                  <c:v>2.62</c:v>
                </c:pt>
                <c:pt idx="4">
                  <c:v>2.64</c:v>
                </c:pt>
                <c:pt idx="5">
                  <c:v>2.91</c:v>
                </c:pt>
                <c:pt idx="6">
                  <c:v>3.29</c:v>
                </c:pt>
                <c:pt idx="7">
                  <c:v>3.53</c:v>
                </c:pt>
                <c:pt idx="8">
                  <c:v>3.79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4850296"/>
        <c:axId val="314850688"/>
      </c:scatterChart>
      <c:valAx>
        <c:axId val="314850296"/>
        <c:scaling>
          <c:orientation val="minMax"/>
          <c:min val="2004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t-EE"/>
          </a:p>
        </c:txPr>
        <c:crossAx val="314850688"/>
        <c:crosses val="autoZero"/>
        <c:crossBetween val="midCat"/>
      </c:valAx>
      <c:valAx>
        <c:axId val="314850688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 anchor="t" anchorCtr="1"/>
              <a:lstStyle/>
              <a:p>
                <a:pPr>
                  <a:defRPr sz="1200"/>
                </a:pPr>
                <a:r>
                  <a:rPr lang="en-US" sz="1200"/>
                  <a:t>€s/kWh</a:t>
                </a:r>
              </a:p>
            </c:rich>
          </c:tx>
          <c:layout>
            <c:manualLayout>
              <c:xMode val="edge"/>
              <c:yMode val="edge"/>
              <c:x val="1.7460317460317461E-2"/>
              <c:y val="0.412353651324310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t-EE"/>
          </a:p>
        </c:txPr>
        <c:crossAx val="314850296"/>
        <c:crosses val="autoZero"/>
        <c:crossBetween val="midCat"/>
      </c:valAx>
      <c:spPr>
        <a:noFill/>
        <a:ln w="25400" cap="flat" cmpd="sng" algn="ctr">
          <a:noFill/>
          <a:prstDash val="solid"/>
        </a:ln>
        <a:effectLst/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CC3415-B64E-4BE5-BE1F-ED0940164CEB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36215605-9070-486B-BC75-A9290680318B}">
      <dgm:prSet phldrT="[Tekst]"/>
      <dgm:spPr>
        <a:solidFill>
          <a:srgbClr val="6699FF"/>
        </a:solidFill>
      </dgm:spPr>
      <dgm:t>
        <a:bodyPr/>
        <a:lstStyle/>
        <a:p>
          <a:r>
            <a:rPr lang="et-EE" dirty="0" smtClean="0"/>
            <a:t>Võrgutasud 5,13 s/kWh**</a:t>
          </a:r>
          <a:endParaRPr lang="et-EE" dirty="0"/>
        </a:p>
      </dgm:t>
    </dgm:pt>
    <dgm:pt modelId="{F7FEFC30-93B7-407C-83B8-7D08905FD069}" type="sibTrans" cxnId="{082F9198-4F53-4469-AE85-B54B01B0408D}">
      <dgm:prSet/>
      <dgm:spPr/>
      <dgm:t>
        <a:bodyPr/>
        <a:lstStyle/>
        <a:p>
          <a:endParaRPr lang="et-EE"/>
        </a:p>
      </dgm:t>
    </dgm:pt>
    <dgm:pt modelId="{87514A0F-7B2C-498F-858C-C7CD0B86D135}" type="parTrans" cxnId="{082F9198-4F53-4469-AE85-B54B01B0408D}">
      <dgm:prSet/>
      <dgm:spPr/>
      <dgm:t>
        <a:bodyPr/>
        <a:lstStyle/>
        <a:p>
          <a:endParaRPr lang="et-EE"/>
        </a:p>
      </dgm:t>
    </dgm:pt>
    <dgm:pt modelId="{9DE41EF6-BAFC-44AD-BA52-3256A27437B2}">
      <dgm:prSet phldrT="[Tekst]"/>
      <dgm:spPr>
        <a:solidFill>
          <a:srgbClr val="6699FF"/>
        </a:solidFill>
      </dgm:spPr>
      <dgm:t>
        <a:bodyPr/>
        <a:lstStyle/>
        <a:p>
          <a:r>
            <a:rPr lang="et-EE" dirty="0" smtClean="0"/>
            <a:t>12,42 s/kWh</a:t>
          </a:r>
          <a:endParaRPr lang="et-EE" dirty="0"/>
        </a:p>
      </dgm:t>
    </dgm:pt>
    <dgm:pt modelId="{5BA61FA8-A4FF-4EFD-AEAE-5BC4F14EE8FE}" type="sibTrans" cxnId="{0E5FC8B0-EECD-4A42-AE88-4E159723C005}">
      <dgm:prSet/>
      <dgm:spPr/>
      <dgm:t>
        <a:bodyPr/>
        <a:lstStyle/>
        <a:p>
          <a:endParaRPr lang="et-EE"/>
        </a:p>
      </dgm:t>
    </dgm:pt>
    <dgm:pt modelId="{C537BDC8-AED0-46ED-BC3C-43FE4AF6899D}" type="parTrans" cxnId="{0E5FC8B0-EECD-4A42-AE88-4E159723C005}">
      <dgm:prSet/>
      <dgm:spPr/>
      <dgm:t>
        <a:bodyPr/>
        <a:lstStyle/>
        <a:p>
          <a:endParaRPr lang="et-EE"/>
        </a:p>
      </dgm:t>
    </dgm:pt>
    <dgm:pt modelId="{ACB05652-82F3-47C5-AB01-0BC9C80084C7}">
      <dgm:prSet phldrT="[Tekst]"/>
      <dgm:spPr>
        <a:solidFill>
          <a:srgbClr val="FF0000"/>
        </a:solidFill>
      </dgm:spPr>
      <dgm:t>
        <a:bodyPr/>
        <a:lstStyle/>
        <a:p>
          <a:r>
            <a:rPr lang="et-EE" dirty="0" smtClean="0"/>
            <a:t>Elektri hind</a:t>
          </a:r>
        </a:p>
        <a:p>
          <a:r>
            <a:rPr lang="et-EE" dirty="0" smtClean="0"/>
            <a:t>4,00 s/kWh*</a:t>
          </a:r>
          <a:endParaRPr lang="et-EE" dirty="0"/>
        </a:p>
      </dgm:t>
    </dgm:pt>
    <dgm:pt modelId="{3DF59C3A-A9B9-4A0D-9A65-C4A6953343B0}" type="parTrans" cxnId="{24A846A4-F251-4524-B001-8AB14A7CB237}">
      <dgm:prSet/>
      <dgm:spPr/>
      <dgm:t>
        <a:bodyPr/>
        <a:lstStyle/>
        <a:p>
          <a:endParaRPr lang="et-EE"/>
        </a:p>
      </dgm:t>
    </dgm:pt>
    <dgm:pt modelId="{B512C4F0-7A74-45A7-92ED-7D569530F5E7}" type="sibTrans" cxnId="{24A846A4-F251-4524-B001-8AB14A7CB237}">
      <dgm:prSet/>
      <dgm:spPr/>
      <dgm:t>
        <a:bodyPr/>
        <a:lstStyle/>
        <a:p>
          <a:endParaRPr lang="et-EE"/>
        </a:p>
      </dgm:t>
    </dgm:pt>
    <dgm:pt modelId="{85DE42A5-A7E5-4F1F-9BF3-065FFB44C828}">
      <dgm:prSet phldrT="[Tekst]"/>
      <dgm:spPr>
        <a:solidFill>
          <a:srgbClr val="6699FF"/>
        </a:solidFill>
      </dgm:spPr>
      <dgm:t>
        <a:bodyPr/>
        <a:lstStyle/>
        <a:p>
          <a:r>
            <a:rPr lang="et-EE" dirty="0" smtClean="0"/>
            <a:t>Taastuvenergia tasu, aktsiis, käibemaks</a:t>
          </a:r>
        </a:p>
        <a:p>
          <a:r>
            <a:rPr lang="et-EE" dirty="0" smtClean="0"/>
            <a:t>3,29 s/kWh</a:t>
          </a:r>
          <a:endParaRPr lang="et-EE" dirty="0"/>
        </a:p>
      </dgm:t>
    </dgm:pt>
    <dgm:pt modelId="{05EAB683-B125-4D2B-A3FE-E44943B69309}" type="parTrans" cxnId="{A4E693C5-52A6-4BFA-8955-0E04BCE6198C}">
      <dgm:prSet/>
      <dgm:spPr/>
      <dgm:t>
        <a:bodyPr/>
        <a:lstStyle/>
        <a:p>
          <a:endParaRPr lang="et-EE"/>
        </a:p>
      </dgm:t>
    </dgm:pt>
    <dgm:pt modelId="{439513E9-1364-4D96-A9A3-96DCC418630B}" type="sibTrans" cxnId="{A4E693C5-52A6-4BFA-8955-0E04BCE6198C}">
      <dgm:prSet/>
      <dgm:spPr/>
      <dgm:t>
        <a:bodyPr/>
        <a:lstStyle/>
        <a:p>
          <a:endParaRPr lang="et-EE"/>
        </a:p>
      </dgm:t>
    </dgm:pt>
    <dgm:pt modelId="{1AA6C1E5-263A-46A7-A6D2-712CBEA71C02}" type="pres">
      <dgm:prSet presAssocID="{53CC3415-B64E-4BE5-BE1F-ED0940164CEB}" presName="linearFlow" presStyleCnt="0">
        <dgm:presLayoutVars>
          <dgm:dir/>
          <dgm:resizeHandles val="exact"/>
        </dgm:presLayoutVars>
      </dgm:prSet>
      <dgm:spPr/>
    </dgm:pt>
    <dgm:pt modelId="{2327D278-4DD3-4C7B-A7D3-D964CEA28764}" type="pres">
      <dgm:prSet presAssocID="{ACB05652-82F3-47C5-AB01-0BC9C80084C7}" presName="node" presStyleLbl="node1" presStyleIdx="0" presStyleCnt="4" custScaleX="143618" custScaleY="134134" custLinFactNeighborX="-1489" custLinFactNeighborY="-5762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8559279C-0531-4489-8E0A-6987F813132C}" type="pres">
      <dgm:prSet presAssocID="{B512C4F0-7A74-45A7-92ED-7D569530F5E7}" presName="spacerL" presStyleCnt="0"/>
      <dgm:spPr/>
    </dgm:pt>
    <dgm:pt modelId="{A6ED2C7C-7306-4EA1-BBD2-888ABE834657}" type="pres">
      <dgm:prSet presAssocID="{B512C4F0-7A74-45A7-92ED-7D569530F5E7}" presName="sibTrans" presStyleLbl="sibTrans2D1" presStyleIdx="0" presStyleCnt="3"/>
      <dgm:spPr/>
      <dgm:t>
        <a:bodyPr/>
        <a:lstStyle/>
        <a:p>
          <a:endParaRPr lang="et-EE"/>
        </a:p>
      </dgm:t>
    </dgm:pt>
    <dgm:pt modelId="{1508CA19-CE41-4751-BE1E-6D7F008BECF5}" type="pres">
      <dgm:prSet presAssocID="{B512C4F0-7A74-45A7-92ED-7D569530F5E7}" presName="spacerR" presStyleCnt="0"/>
      <dgm:spPr/>
    </dgm:pt>
    <dgm:pt modelId="{EC146C5E-0929-4D92-91BA-20877BF929B8}" type="pres">
      <dgm:prSet presAssocID="{36215605-9070-486B-BC75-A9290680318B}" presName="node" presStyleLbl="node1" presStyleIdx="1" presStyleCnt="4" custScaleX="137635" custScaleY="138581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E6778C90-CE41-4907-9EE9-C3E940A751A0}" type="pres">
      <dgm:prSet presAssocID="{F7FEFC30-93B7-407C-83B8-7D08905FD069}" presName="spacerL" presStyleCnt="0"/>
      <dgm:spPr/>
    </dgm:pt>
    <dgm:pt modelId="{26023B61-A892-42D5-A051-68627C73CD60}" type="pres">
      <dgm:prSet presAssocID="{F7FEFC30-93B7-407C-83B8-7D08905FD069}" presName="sibTrans" presStyleLbl="sibTrans2D1" presStyleIdx="1" presStyleCnt="3"/>
      <dgm:spPr/>
      <dgm:t>
        <a:bodyPr/>
        <a:lstStyle/>
        <a:p>
          <a:endParaRPr lang="et-EE"/>
        </a:p>
      </dgm:t>
    </dgm:pt>
    <dgm:pt modelId="{8AB1C1A6-FD31-4E25-9745-EA751768F10E}" type="pres">
      <dgm:prSet presAssocID="{F7FEFC30-93B7-407C-83B8-7D08905FD069}" presName="spacerR" presStyleCnt="0"/>
      <dgm:spPr/>
    </dgm:pt>
    <dgm:pt modelId="{9F07A68F-33F9-401C-A163-453DB7C8470F}" type="pres">
      <dgm:prSet presAssocID="{85DE42A5-A7E5-4F1F-9BF3-065FFB44C828}" presName="node" presStyleLbl="node1" presStyleIdx="2" presStyleCnt="4" custScaleX="136331" custScaleY="130159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DBB49635-1F1F-4A91-BCF8-524EE5A35BA2}" type="pres">
      <dgm:prSet presAssocID="{439513E9-1364-4D96-A9A3-96DCC418630B}" presName="spacerL" presStyleCnt="0"/>
      <dgm:spPr/>
    </dgm:pt>
    <dgm:pt modelId="{88D10A86-A708-4E3A-8960-32E8575AAD63}" type="pres">
      <dgm:prSet presAssocID="{439513E9-1364-4D96-A9A3-96DCC418630B}" presName="sibTrans" presStyleLbl="sibTrans2D1" presStyleIdx="2" presStyleCnt="3"/>
      <dgm:spPr/>
      <dgm:t>
        <a:bodyPr/>
        <a:lstStyle/>
        <a:p>
          <a:endParaRPr lang="et-EE"/>
        </a:p>
      </dgm:t>
    </dgm:pt>
    <dgm:pt modelId="{7BCD73B0-30F3-4506-A221-33F9954952C3}" type="pres">
      <dgm:prSet presAssocID="{439513E9-1364-4D96-A9A3-96DCC418630B}" presName="spacerR" presStyleCnt="0"/>
      <dgm:spPr/>
    </dgm:pt>
    <dgm:pt modelId="{DFA46A29-43B6-4A2C-B6F6-FCB3446D984D}" type="pres">
      <dgm:prSet presAssocID="{9DE41EF6-BAFC-44AD-BA52-3256A27437B2}" presName="node" presStyleLbl="node1" presStyleIdx="3" presStyleCnt="4" custScaleX="113702" custScaleY="106276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0E5FC8B0-EECD-4A42-AE88-4E159723C005}" srcId="{53CC3415-B64E-4BE5-BE1F-ED0940164CEB}" destId="{9DE41EF6-BAFC-44AD-BA52-3256A27437B2}" srcOrd="3" destOrd="0" parTransId="{C537BDC8-AED0-46ED-BC3C-43FE4AF6899D}" sibTransId="{5BA61FA8-A4FF-4EFD-AEAE-5BC4F14EE8FE}"/>
    <dgm:cxn modelId="{74B56CCF-B5E0-4092-AFE4-FF9BAB61DE67}" type="presOf" srcId="{B512C4F0-7A74-45A7-92ED-7D569530F5E7}" destId="{A6ED2C7C-7306-4EA1-BBD2-888ABE834657}" srcOrd="0" destOrd="0" presId="urn:microsoft.com/office/officeart/2005/8/layout/equation1"/>
    <dgm:cxn modelId="{C11AE204-A855-4CB1-BA8A-08192CBA6BD6}" type="presOf" srcId="{9DE41EF6-BAFC-44AD-BA52-3256A27437B2}" destId="{DFA46A29-43B6-4A2C-B6F6-FCB3446D984D}" srcOrd="0" destOrd="0" presId="urn:microsoft.com/office/officeart/2005/8/layout/equation1"/>
    <dgm:cxn modelId="{B71F7F0B-B9CB-4A8E-8B8F-48D8128431D5}" type="presOf" srcId="{85DE42A5-A7E5-4F1F-9BF3-065FFB44C828}" destId="{9F07A68F-33F9-401C-A163-453DB7C8470F}" srcOrd="0" destOrd="0" presId="urn:microsoft.com/office/officeart/2005/8/layout/equation1"/>
    <dgm:cxn modelId="{3199A2CC-7164-4D1E-8662-E8C03CAB5468}" type="presOf" srcId="{ACB05652-82F3-47C5-AB01-0BC9C80084C7}" destId="{2327D278-4DD3-4C7B-A7D3-D964CEA28764}" srcOrd="0" destOrd="0" presId="urn:microsoft.com/office/officeart/2005/8/layout/equation1"/>
    <dgm:cxn modelId="{24A846A4-F251-4524-B001-8AB14A7CB237}" srcId="{53CC3415-B64E-4BE5-BE1F-ED0940164CEB}" destId="{ACB05652-82F3-47C5-AB01-0BC9C80084C7}" srcOrd="0" destOrd="0" parTransId="{3DF59C3A-A9B9-4A0D-9A65-C4A6953343B0}" sibTransId="{B512C4F0-7A74-45A7-92ED-7D569530F5E7}"/>
    <dgm:cxn modelId="{A4E693C5-52A6-4BFA-8955-0E04BCE6198C}" srcId="{53CC3415-B64E-4BE5-BE1F-ED0940164CEB}" destId="{85DE42A5-A7E5-4F1F-9BF3-065FFB44C828}" srcOrd="2" destOrd="0" parTransId="{05EAB683-B125-4D2B-A3FE-E44943B69309}" sibTransId="{439513E9-1364-4D96-A9A3-96DCC418630B}"/>
    <dgm:cxn modelId="{082F9198-4F53-4469-AE85-B54B01B0408D}" srcId="{53CC3415-B64E-4BE5-BE1F-ED0940164CEB}" destId="{36215605-9070-486B-BC75-A9290680318B}" srcOrd="1" destOrd="0" parTransId="{87514A0F-7B2C-498F-858C-C7CD0B86D135}" sibTransId="{F7FEFC30-93B7-407C-83B8-7D08905FD069}"/>
    <dgm:cxn modelId="{9506DBB1-12A8-40EB-96F4-F945BFDC2CBB}" type="presOf" srcId="{36215605-9070-486B-BC75-A9290680318B}" destId="{EC146C5E-0929-4D92-91BA-20877BF929B8}" srcOrd="0" destOrd="0" presId="urn:microsoft.com/office/officeart/2005/8/layout/equation1"/>
    <dgm:cxn modelId="{9B5C22F2-0D6B-4743-A2A3-F9BAE9BD80D3}" type="presOf" srcId="{F7FEFC30-93B7-407C-83B8-7D08905FD069}" destId="{26023B61-A892-42D5-A051-68627C73CD60}" srcOrd="0" destOrd="0" presId="urn:microsoft.com/office/officeart/2005/8/layout/equation1"/>
    <dgm:cxn modelId="{E21A2C9C-3BBF-47C0-B4C9-82C09EFAA8B3}" type="presOf" srcId="{53CC3415-B64E-4BE5-BE1F-ED0940164CEB}" destId="{1AA6C1E5-263A-46A7-A6D2-712CBEA71C02}" srcOrd="0" destOrd="0" presId="urn:microsoft.com/office/officeart/2005/8/layout/equation1"/>
    <dgm:cxn modelId="{4C9566D7-EF45-4A68-90B8-8F1F025CCCBA}" type="presOf" srcId="{439513E9-1364-4D96-A9A3-96DCC418630B}" destId="{88D10A86-A708-4E3A-8960-32E8575AAD63}" srcOrd="0" destOrd="0" presId="urn:microsoft.com/office/officeart/2005/8/layout/equation1"/>
    <dgm:cxn modelId="{BB7BEB6E-7EB5-4403-8132-B02688595A69}" type="presParOf" srcId="{1AA6C1E5-263A-46A7-A6D2-712CBEA71C02}" destId="{2327D278-4DD3-4C7B-A7D3-D964CEA28764}" srcOrd="0" destOrd="0" presId="urn:microsoft.com/office/officeart/2005/8/layout/equation1"/>
    <dgm:cxn modelId="{FB2C6DC8-165A-45A8-AB38-AF9DD10B26D2}" type="presParOf" srcId="{1AA6C1E5-263A-46A7-A6D2-712CBEA71C02}" destId="{8559279C-0531-4489-8E0A-6987F813132C}" srcOrd="1" destOrd="0" presId="urn:microsoft.com/office/officeart/2005/8/layout/equation1"/>
    <dgm:cxn modelId="{3DAF45EC-881E-4FBB-A771-A773B7845B3E}" type="presParOf" srcId="{1AA6C1E5-263A-46A7-A6D2-712CBEA71C02}" destId="{A6ED2C7C-7306-4EA1-BBD2-888ABE834657}" srcOrd="2" destOrd="0" presId="urn:microsoft.com/office/officeart/2005/8/layout/equation1"/>
    <dgm:cxn modelId="{207D40F3-301F-4416-98FB-81103DA28424}" type="presParOf" srcId="{1AA6C1E5-263A-46A7-A6D2-712CBEA71C02}" destId="{1508CA19-CE41-4751-BE1E-6D7F008BECF5}" srcOrd="3" destOrd="0" presId="urn:microsoft.com/office/officeart/2005/8/layout/equation1"/>
    <dgm:cxn modelId="{34D474DE-329A-4992-8010-FF226B9BD564}" type="presParOf" srcId="{1AA6C1E5-263A-46A7-A6D2-712CBEA71C02}" destId="{EC146C5E-0929-4D92-91BA-20877BF929B8}" srcOrd="4" destOrd="0" presId="urn:microsoft.com/office/officeart/2005/8/layout/equation1"/>
    <dgm:cxn modelId="{32E4D42C-6AB6-4035-BB13-F6E135FFACC5}" type="presParOf" srcId="{1AA6C1E5-263A-46A7-A6D2-712CBEA71C02}" destId="{E6778C90-CE41-4907-9EE9-C3E940A751A0}" srcOrd="5" destOrd="0" presId="urn:microsoft.com/office/officeart/2005/8/layout/equation1"/>
    <dgm:cxn modelId="{F73764D8-8263-46FD-B6B8-9986CB57B41C}" type="presParOf" srcId="{1AA6C1E5-263A-46A7-A6D2-712CBEA71C02}" destId="{26023B61-A892-42D5-A051-68627C73CD60}" srcOrd="6" destOrd="0" presId="urn:microsoft.com/office/officeart/2005/8/layout/equation1"/>
    <dgm:cxn modelId="{29AD4722-7989-4B3C-8129-EFC63246CC67}" type="presParOf" srcId="{1AA6C1E5-263A-46A7-A6D2-712CBEA71C02}" destId="{8AB1C1A6-FD31-4E25-9745-EA751768F10E}" srcOrd="7" destOrd="0" presId="urn:microsoft.com/office/officeart/2005/8/layout/equation1"/>
    <dgm:cxn modelId="{D2AF5919-AB4D-4EBB-A2A2-27505D75382D}" type="presParOf" srcId="{1AA6C1E5-263A-46A7-A6D2-712CBEA71C02}" destId="{9F07A68F-33F9-401C-A163-453DB7C8470F}" srcOrd="8" destOrd="0" presId="urn:microsoft.com/office/officeart/2005/8/layout/equation1"/>
    <dgm:cxn modelId="{57C370AA-D7E7-4329-B6DA-59E141FE17F2}" type="presParOf" srcId="{1AA6C1E5-263A-46A7-A6D2-712CBEA71C02}" destId="{DBB49635-1F1F-4A91-BCF8-524EE5A35BA2}" srcOrd="9" destOrd="0" presId="urn:microsoft.com/office/officeart/2005/8/layout/equation1"/>
    <dgm:cxn modelId="{96A8FD2A-BE10-455E-915F-5031FB7C537F}" type="presParOf" srcId="{1AA6C1E5-263A-46A7-A6D2-712CBEA71C02}" destId="{88D10A86-A708-4E3A-8960-32E8575AAD63}" srcOrd="10" destOrd="0" presId="urn:microsoft.com/office/officeart/2005/8/layout/equation1"/>
    <dgm:cxn modelId="{6D79D05F-BD42-4C6D-9DF4-D6AD6FFAE06E}" type="presParOf" srcId="{1AA6C1E5-263A-46A7-A6D2-712CBEA71C02}" destId="{7BCD73B0-30F3-4506-A221-33F9954952C3}" srcOrd="11" destOrd="0" presId="urn:microsoft.com/office/officeart/2005/8/layout/equation1"/>
    <dgm:cxn modelId="{3B6F1D78-0200-420A-BC72-D81C8D055C1F}" type="presParOf" srcId="{1AA6C1E5-263A-46A7-A6D2-712CBEA71C02}" destId="{DFA46A29-43B6-4A2C-B6F6-FCB3446D984D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7D278-4DD3-4C7B-A7D3-D964CEA28764}">
      <dsp:nvSpPr>
        <dsp:cNvPr id="0" name=""/>
        <dsp:cNvSpPr/>
      </dsp:nvSpPr>
      <dsp:spPr>
        <a:xfrm>
          <a:off x="400" y="1234624"/>
          <a:ext cx="1436279" cy="1341432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200" kern="1200" dirty="0" smtClean="0"/>
            <a:t>Elektri hind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200" kern="1200" dirty="0" smtClean="0"/>
            <a:t>4,00 s/kWh*</a:t>
          </a:r>
          <a:endParaRPr lang="et-EE" sz="1200" kern="1200" dirty="0"/>
        </a:p>
      </dsp:txBody>
      <dsp:txXfrm>
        <a:off x="210738" y="1431072"/>
        <a:ext cx="1015603" cy="948536"/>
      </dsp:txXfrm>
    </dsp:sp>
    <dsp:sp modelId="{A6ED2C7C-7306-4EA1-BBD2-888ABE834657}">
      <dsp:nvSpPr>
        <dsp:cNvPr id="0" name=""/>
        <dsp:cNvSpPr/>
      </dsp:nvSpPr>
      <dsp:spPr>
        <a:xfrm>
          <a:off x="1519094" y="1672944"/>
          <a:ext cx="580040" cy="58004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900" kern="1200"/>
        </a:p>
      </dsp:txBody>
      <dsp:txXfrm>
        <a:off x="1595978" y="1894751"/>
        <a:ext cx="426272" cy="136426"/>
      </dsp:txXfrm>
    </dsp:sp>
    <dsp:sp modelId="{EC146C5E-0929-4D92-91BA-20877BF929B8}">
      <dsp:nvSpPr>
        <dsp:cNvPr id="0" name=""/>
        <dsp:cNvSpPr/>
      </dsp:nvSpPr>
      <dsp:spPr>
        <a:xfrm>
          <a:off x="2180339" y="1270012"/>
          <a:ext cx="1376445" cy="1385905"/>
        </a:xfrm>
        <a:prstGeom prst="ellipse">
          <a:avLst/>
        </a:prstGeom>
        <a:solidFill>
          <a:srgbClr val="6699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200" kern="1200" dirty="0" smtClean="0"/>
            <a:t>Võrgutasud 5,13 s/kWh**</a:t>
          </a:r>
          <a:endParaRPr lang="et-EE" sz="1200" kern="1200" dirty="0"/>
        </a:p>
      </dsp:txBody>
      <dsp:txXfrm>
        <a:off x="2381915" y="1472973"/>
        <a:ext cx="973293" cy="979983"/>
      </dsp:txXfrm>
    </dsp:sp>
    <dsp:sp modelId="{26023B61-A892-42D5-A051-68627C73CD60}">
      <dsp:nvSpPr>
        <dsp:cNvPr id="0" name=""/>
        <dsp:cNvSpPr/>
      </dsp:nvSpPr>
      <dsp:spPr>
        <a:xfrm>
          <a:off x="3637990" y="1672944"/>
          <a:ext cx="580040" cy="58004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900" kern="1200"/>
        </a:p>
      </dsp:txBody>
      <dsp:txXfrm>
        <a:off x="3714874" y="1894751"/>
        <a:ext cx="426272" cy="136426"/>
      </dsp:txXfrm>
    </dsp:sp>
    <dsp:sp modelId="{9F07A68F-33F9-401C-A163-453DB7C8470F}">
      <dsp:nvSpPr>
        <dsp:cNvPr id="0" name=""/>
        <dsp:cNvSpPr/>
      </dsp:nvSpPr>
      <dsp:spPr>
        <a:xfrm>
          <a:off x="4299236" y="1312124"/>
          <a:ext cx="1363404" cy="1301680"/>
        </a:xfrm>
        <a:prstGeom prst="ellipse">
          <a:avLst/>
        </a:prstGeom>
        <a:solidFill>
          <a:srgbClr val="6699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200" kern="1200" dirty="0" smtClean="0"/>
            <a:t>Taastuvenergia tasu, aktsiis, käibemaks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200" kern="1200" dirty="0" smtClean="0"/>
            <a:t>3,29 s/kWh</a:t>
          </a:r>
          <a:endParaRPr lang="et-EE" sz="1200" kern="1200" dirty="0"/>
        </a:p>
      </dsp:txBody>
      <dsp:txXfrm>
        <a:off x="4498902" y="1502751"/>
        <a:ext cx="964072" cy="920426"/>
      </dsp:txXfrm>
    </dsp:sp>
    <dsp:sp modelId="{88D10A86-A708-4E3A-8960-32E8575AAD63}">
      <dsp:nvSpPr>
        <dsp:cNvPr id="0" name=""/>
        <dsp:cNvSpPr/>
      </dsp:nvSpPr>
      <dsp:spPr>
        <a:xfrm>
          <a:off x="5743846" y="1672944"/>
          <a:ext cx="580040" cy="580040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1400" kern="1200"/>
        </a:p>
      </dsp:txBody>
      <dsp:txXfrm>
        <a:off x="5820730" y="1792432"/>
        <a:ext cx="426272" cy="341064"/>
      </dsp:txXfrm>
    </dsp:sp>
    <dsp:sp modelId="{DFA46A29-43B6-4A2C-B6F6-FCB3446D984D}">
      <dsp:nvSpPr>
        <dsp:cNvPr id="0" name=""/>
        <dsp:cNvSpPr/>
      </dsp:nvSpPr>
      <dsp:spPr>
        <a:xfrm>
          <a:off x="6405092" y="1431548"/>
          <a:ext cx="1137098" cy="1062833"/>
        </a:xfrm>
        <a:prstGeom prst="ellipse">
          <a:avLst/>
        </a:prstGeom>
        <a:solidFill>
          <a:srgbClr val="6699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200" kern="1200" dirty="0" smtClean="0"/>
            <a:t>12,42 s/kWh</a:t>
          </a:r>
          <a:endParaRPr lang="et-EE" sz="1200" kern="1200" dirty="0"/>
        </a:p>
      </dsp:txBody>
      <dsp:txXfrm>
        <a:off x="6571616" y="1587196"/>
        <a:ext cx="804050" cy="751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0.28723</cdr:x>
      <cdr:y>0.03308</cdr:y>
    </cdr:from>
    <cdr:to>
      <cdr:x>0.69149</cdr:x>
      <cdr:y>0.1323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44016"/>
          <a:ext cx="27363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800" b="1" dirty="0" smtClean="0"/>
            <a:t>Jaotusvõrk</a:t>
          </a:r>
          <a:endParaRPr lang="et-EE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0.38181</cdr:x>
      <cdr:y>0.10882</cdr:y>
    </cdr:from>
    <cdr:to>
      <cdr:x>0.60096</cdr:x>
      <cdr:y>0.18136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56419" y="432048"/>
          <a:ext cx="100811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400" b="1" dirty="0" smtClean="0"/>
            <a:t>Põhivõrk</a:t>
          </a:r>
          <a:endParaRPr lang="et-EE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</cdr:x>
      <cdr:y>0.0315</cdr:y>
    </cdr:from>
    <cdr:to>
      <cdr:x>0.68492</cdr:x>
      <cdr:y>0.16931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3312368" y="144016"/>
          <a:ext cx="1619604" cy="6300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dirty="0" smtClean="0"/>
            <a:t>Elektritarbimise langus</a:t>
          </a:r>
          <a:r>
            <a:rPr lang="et-EE" sz="1200" dirty="0"/>
            <a:t>, </a:t>
          </a:r>
          <a:r>
            <a:rPr lang="et-EE" sz="1200" dirty="0" smtClean="0"/>
            <a:t>investeeringud</a:t>
          </a:r>
          <a:endParaRPr lang="et-EE" sz="1200" dirty="0"/>
        </a:p>
      </cdr:txBody>
    </cdr:sp>
  </cdr:relSizeAnchor>
  <cdr:relSizeAnchor xmlns:cdr="http://schemas.openxmlformats.org/drawingml/2006/chartDrawing">
    <cdr:from>
      <cdr:x>0.84</cdr:x>
      <cdr:y>0.11025</cdr:y>
    </cdr:from>
    <cdr:to>
      <cdr:x>0.98167</cdr:x>
      <cdr:y>0.21577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48672" y="504056"/>
          <a:ext cx="1020137" cy="4824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dirty="0"/>
            <a:t>Kadude </a:t>
          </a:r>
          <a:r>
            <a:rPr lang="et-EE" sz="1200" baseline="0" dirty="0"/>
            <a:t> elektri </a:t>
          </a:r>
          <a:r>
            <a:rPr lang="et-EE" sz="1200" baseline="0" dirty="0" smtClean="0"/>
            <a:t>hinnatõus</a:t>
          </a:r>
          <a:endParaRPr lang="et-EE" sz="1200" dirty="0"/>
        </a:p>
      </cdr:txBody>
    </cdr:sp>
  </cdr:relSizeAnchor>
  <cdr:relSizeAnchor xmlns:cdr="http://schemas.openxmlformats.org/drawingml/2006/chartDrawing">
    <cdr:from>
      <cdr:x>0.17</cdr:x>
      <cdr:y>0.39375</cdr:y>
    </cdr:from>
    <cdr:to>
      <cdr:x>0.43</cdr:x>
      <cdr:y>0.46459</cdr:y>
    </cdr:to>
    <cdr:sp macro="" textlink="">
      <cdr:nvSpPr>
        <cdr:cNvPr id="4" name="TextBox 2"/>
        <cdr:cNvSpPr txBox="1"/>
      </cdr:nvSpPr>
      <cdr:spPr>
        <a:xfrm xmlns:a="http://schemas.openxmlformats.org/drawingml/2006/main">
          <a:off x="1224136" y="1800200"/>
          <a:ext cx="1872208" cy="3238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dirty="0">
              <a:solidFill>
                <a:sysClr val="windowText" lastClr="000000"/>
              </a:solidFill>
            </a:rPr>
            <a:t>Elektritarbimise</a:t>
          </a:r>
          <a:r>
            <a:rPr lang="et-EE" sz="1200" baseline="0" dirty="0">
              <a:solidFill>
                <a:sysClr val="windowText" lastClr="000000"/>
              </a:solidFill>
            </a:rPr>
            <a:t> kasv</a:t>
          </a:r>
          <a:endParaRPr lang="et-EE" sz="12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0.17251</cdr:x>
      <cdr:y>0.31156</cdr:y>
    </cdr:from>
    <cdr:to>
      <cdr:x>0.46467</cdr:x>
      <cdr:y>0.39398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1224136" y="1224136"/>
          <a:ext cx="2073243" cy="3238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dirty="0"/>
            <a:t>Elektritarbimise</a:t>
          </a:r>
          <a:r>
            <a:rPr lang="et-EE" sz="1200" baseline="0" dirty="0"/>
            <a:t> kasv</a:t>
          </a:r>
          <a:endParaRPr lang="et-EE" sz="1200" dirty="0"/>
        </a:p>
      </cdr:txBody>
    </cdr:sp>
  </cdr:relSizeAnchor>
  <cdr:relSizeAnchor xmlns:cdr="http://schemas.openxmlformats.org/drawingml/2006/chartDrawing">
    <cdr:from>
      <cdr:x>0.70018</cdr:x>
      <cdr:y>0.31156</cdr:y>
    </cdr:from>
    <cdr:to>
      <cdr:x>0.94648</cdr:x>
      <cdr:y>0.49097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968552" y="1224136"/>
          <a:ext cx="1747775" cy="7049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200" dirty="0"/>
            <a:t>Elektritarbimise langus, investeeringud,  </a:t>
          </a:r>
          <a:r>
            <a:rPr lang="et-EE" sz="1200" dirty="0" smtClean="0"/>
            <a:t>liitumine</a:t>
          </a:r>
          <a:r>
            <a:rPr lang="et-EE" sz="1200" baseline="0" dirty="0" smtClean="0"/>
            <a:t> elektribörsiga tarbija maksab kinni </a:t>
          </a:r>
          <a:r>
            <a:rPr lang="et-EE" sz="1200" baseline="0" dirty="0" err="1" smtClean="0"/>
            <a:t>Estlink</a:t>
          </a:r>
          <a:r>
            <a:rPr lang="et-EE" sz="1200" baseline="0" dirty="0" smtClean="0"/>
            <a:t> 1 kulud</a:t>
          </a:r>
          <a:endParaRPr lang="et-EE" sz="1200" dirty="0"/>
        </a:p>
      </cdr:txBody>
    </cdr:sp>
  </cdr:relSizeAnchor>
  <cdr:relSizeAnchor xmlns:cdr="http://schemas.openxmlformats.org/drawingml/2006/chartDrawing">
    <cdr:from>
      <cdr:x>0.64944</cdr:x>
      <cdr:y>0.01833</cdr:y>
    </cdr:from>
    <cdr:to>
      <cdr:x>0.89505</cdr:x>
      <cdr:y>0.1557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608512" y="72008"/>
          <a:ext cx="1742874" cy="5397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t-EE" sz="1200" dirty="0"/>
            <a:t>Kadude </a:t>
          </a:r>
          <a:r>
            <a:rPr lang="et-EE" sz="1200" baseline="0" dirty="0"/>
            <a:t> </a:t>
          </a:r>
          <a:r>
            <a:rPr lang="et-EE" sz="1200" baseline="0" dirty="0" smtClean="0"/>
            <a:t>elektrihinna </a:t>
          </a:r>
          <a:r>
            <a:rPr lang="et-EE" sz="1200" baseline="0" dirty="0"/>
            <a:t>tõus</a:t>
          </a:r>
          <a:endParaRPr lang="et-EE" sz="12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0.12177</cdr:x>
      <cdr:y>0.05498</cdr:y>
    </cdr:from>
    <cdr:to>
      <cdr:x>0.71033</cdr:x>
      <cdr:y>0.21992</cdr:y>
    </cdr:to>
    <cdr:sp macro="" textlink="">
      <cdr:nvSpPr>
        <cdr:cNvPr id="7" name="TextBox 2"/>
        <cdr:cNvSpPr txBox="1"/>
      </cdr:nvSpPr>
      <cdr:spPr>
        <a:xfrm xmlns:a="http://schemas.openxmlformats.org/drawingml/2006/main">
          <a:off x="864096" y="216024"/>
          <a:ext cx="4176464" cy="6480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t-EE" sz="1400" b="1" dirty="0" smtClean="0">
              <a:solidFill>
                <a:sysClr val="windowText" lastClr="000000"/>
              </a:solidFill>
            </a:rPr>
            <a:t>Jaotusvõrk: keskmine hinnatõus 4 % aastas</a:t>
          </a:r>
          <a:endParaRPr lang="et-EE" sz="1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0.13192</cdr:x>
      <cdr:y>0.4765</cdr:y>
    </cdr:from>
    <cdr:to>
      <cdr:x>0.72047</cdr:x>
      <cdr:y>0.64145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936104" y="1872208"/>
          <a:ext cx="4176464" cy="6480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r>
            <a:rPr lang="et-EE" sz="1400" b="1" dirty="0" smtClean="0">
              <a:solidFill>
                <a:sysClr val="windowText" lastClr="000000"/>
              </a:solidFill>
            </a:rPr>
            <a:t>Põhivõrk: keskmine hinnatõus 8,6 % aastas</a:t>
          </a:r>
          <a:endParaRPr lang="et-EE" sz="1400" b="1" dirty="0">
            <a:solidFill>
              <a:sysClr val="windowText" lastClr="00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C4C06-8EBE-4A12-99B4-97AAF5B31D82}" type="datetimeFigureOut">
              <a:rPr lang="et-EE" smtClean="0"/>
              <a:t>30.09.2015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93177-1719-48F5-9779-DF6DC794A0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92547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35D66-8014-41FC-9AEC-3E61D0041344}" type="datetimeFigureOut">
              <a:rPr lang="et-EE" smtClean="0"/>
              <a:t>30.09.2015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45E1A-FA3E-4E70-A121-4A233712FBC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1853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36000"/>
            <a:ext cx="9141619" cy="540000"/>
          </a:xfrm>
          <a:prstGeom prst="rect">
            <a:avLst/>
          </a:prstGeom>
          <a:solidFill>
            <a:srgbClr val="006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9700" y="2448000"/>
            <a:ext cx="7200000" cy="1800000"/>
          </a:xfrm>
          <a:ln cap="flat">
            <a:noFill/>
          </a:ln>
        </p:spPr>
        <p:txBody>
          <a:bodyPr lIns="0" tIns="165600" rIns="0" bIns="0" anchor="t" anchorCtr="0">
            <a:noAutofit/>
          </a:bodyPr>
          <a:lstStyle>
            <a:lvl1pPr algn="l">
              <a:lnSpc>
                <a:spcPct val="85000"/>
              </a:lnSpc>
              <a:defRPr sz="5700" spc="-50" baseline="0">
                <a:solidFill>
                  <a:schemeClr val="tx1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1" hasCustomPrompt="1"/>
          </p:nvPr>
        </p:nvSpPr>
        <p:spPr>
          <a:xfrm>
            <a:off x="1295400" y="4772025"/>
            <a:ext cx="7200900" cy="466725"/>
          </a:xfrm>
        </p:spPr>
        <p:txBody>
          <a:bodyPr wrap="none">
            <a:noAutofit/>
          </a:bodyPr>
          <a:lstStyle>
            <a:lvl1pPr marL="0" indent="0">
              <a:lnSpc>
                <a:spcPct val="100000"/>
              </a:lnSpc>
              <a:buNone/>
              <a:defRPr sz="2400"/>
            </a:lvl1pPr>
            <a:lvl2pPr marL="198918" indent="0">
              <a:buNone/>
              <a:defRPr sz="2600"/>
            </a:lvl2pPr>
            <a:lvl3pPr marL="381798" indent="0">
              <a:buNone/>
              <a:defRPr sz="2600"/>
            </a:lvl3pPr>
            <a:lvl4pPr marL="564678" indent="0">
              <a:buNone/>
              <a:defRPr sz="2600"/>
            </a:lvl4pPr>
            <a:lvl5pPr marL="747558" indent="0">
              <a:buNone/>
              <a:defRPr sz="2600"/>
            </a:lvl5pPr>
          </a:lstStyle>
          <a:p>
            <a:pPr lvl="0"/>
            <a:r>
              <a:rPr lang="et-EE" dirty="0" smtClean="0"/>
              <a:t>asutuse nimetus / ametinimetus</a:t>
            </a:r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12" hasCustomPrompt="1"/>
          </p:nvPr>
        </p:nvSpPr>
        <p:spPr>
          <a:xfrm>
            <a:off x="1285875" y="4391026"/>
            <a:ext cx="7200900" cy="476250"/>
          </a:xfrm>
        </p:spPr>
        <p:txBody>
          <a:bodyPr wrap="none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2600" b="1"/>
            </a:lvl1pPr>
            <a:lvl2pPr marL="198918" indent="0">
              <a:buNone/>
              <a:defRPr/>
            </a:lvl2pPr>
            <a:lvl3pPr marL="381798" indent="0">
              <a:buNone/>
              <a:defRPr/>
            </a:lvl3pPr>
            <a:lvl4pPr marL="564678" indent="0">
              <a:buNone/>
              <a:defRPr/>
            </a:lvl4pPr>
            <a:lvl5pPr marL="747558" indent="0">
              <a:buFontTx/>
              <a:buNone/>
              <a:defRPr/>
            </a:lvl5pPr>
          </a:lstStyle>
          <a:p>
            <a:pPr lvl="0"/>
            <a:r>
              <a:rPr lang="et-EE" dirty="0" smtClean="0"/>
              <a:t>Eesnimi Perenimi</a:t>
            </a:r>
          </a:p>
        </p:txBody>
      </p:sp>
      <p:pic>
        <p:nvPicPr>
          <p:cNvPr id="4" name="Pil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98" y="215998"/>
            <a:ext cx="3465001" cy="1386000"/>
          </a:xfrm>
          <a:prstGeom prst="rect">
            <a:avLst/>
          </a:prstGeom>
        </p:spPr>
      </p:pic>
      <p:sp>
        <p:nvSpPr>
          <p:cNvPr id="5" name="Teksti kohatäide 4"/>
          <p:cNvSpPr>
            <a:spLocks noGrp="1"/>
          </p:cNvSpPr>
          <p:nvPr>
            <p:ph type="body" sz="quarter" idx="13" hasCustomPrompt="1"/>
          </p:nvPr>
        </p:nvSpPr>
        <p:spPr>
          <a:xfrm>
            <a:off x="1295400" y="5305425"/>
            <a:ext cx="3276600" cy="3429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/>
            </a:lvl1pPr>
            <a:lvl2pPr marL="198918" indent="0">
              <a:buNone/>
              <a:defRPr/>
            </a:lvl2pPr>
            <a:lvl3pPr marL="381798" indent="0">
              <a:buNone/>
              <a:defRPr/>
            </a:lvl3pPr>
            <a:lvl4pPr marL="564678" indent="0">
              <a:buNone/>
              <a:defRPr/>
            </a:lvl4pPr>
          </a:lstStyle>
          <a:p>
            <a:pPr lvl="0"/>
            <a:r>
              <a:rPr lang="et-EE" dirty="0" smtClean="0"/>
              <a:t>Kuupäev</a:t>
            </a:r>
          </a:p>
        </p:txBody>
      </p:sp>
    </p:spTree>
    <p:extLst>
      <p:ext uri="{BB962C8B-B14F-4D97-AF65-F5344CB8AC3E}">
        <p14:creationId xmlns:p14="http://schemas.microsoft.com/office/powerpoint/2010/main" val="381668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27833"/>
            <a:ext cx="9141619" cy="1993084"/>
          </a:xfrm>
          <a:prstGeom prst="rect">
            <a:avLst/>
          </a:prstGeom>
          <a:solidFill>
            <a:srgbClr val="006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D011-D13E-42B3-ADC8-AD6C138A065C}" type="datetime1">
              <a:rPr lang="et-EE" smtClean="0"/>
              <a:t>30.09.2015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54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1BD9-0200-4D62-8588-53B5EF510AA4}" type="datetime1">
              <a:rPr lang="et-EE" smtClean="0"/>
              <a:t>30.09.2015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9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1619" cy="540000"/>
          </a:xfrm>
          <a:prstGeom prst="rect">
            <a:avLst/>
          </a:prstGeom>
          <a:solidFill>
            <a:srgbClr val="006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E3E8-A75A-4F52-8A52-0A8342638F1B}" type="datetime1">
              <a:rPr lang="et-EE" smtClean="0"/>
              <a:t>30.09.2015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646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000" y="252000"/>
            <a:ext cx="7545600" cy="1080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000" y="1692000"/>
            <a:ext cx="7543801" cy="4572000"/>
          </a:xfrm>
        </p:spPr>
        <p:txBody>
          <a:bodyPr/>
          <a:lstStyle>
            <a:lvl2pPr>
              <a:buSzPct val="50000"/>
              <a:defRPr/>
            </a:lvl2pPr>
            <a:lvl3pPr>
              <a:buSzPct val="50000"/>
              <a:defRPr/>
            </a:lvl3pPr>
            <a:lvl4pPr>
              <a:buSzPct val="50000"/>
              <a:defRPr/>
            </a:lvl4pPr>
            <a:lvl5pPr>
              <a:buSzPct val="50000"/>
              <a:defRPr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E376-CDFC-4F7F-8562-AA81DA65FA83}" type="datetime1">
              <a:rPr lang="et-EE" smtClean="0"/>
              <a:t>30.09.2015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06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än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6336000"/>
            <a:ext cx="9141619" cy="540000"/>
          </a:xfrm>
          <a:prstGeom prst="rect">
            <a:avLst/>
          </a:prstGeom>
          <a:solidFill>
            <a:srgbClr val="006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ksti kohatäide 11"/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322625" y="3428998"/>
            <a:ext cx="6480000" cy="1188000"/>
          </a:xfrm>
        </p:spPr>
        <p:txBody>
          <a:bodyPr wrap="none">
            <a:noAutofit/>
          </a:bodyPr>
          <a:lstStyle>
            <a:lvl1pPr marL="0" indent="-288000" algn="ctr">
              <a:lnSpc>
                <a:spcPct val="80000"/>
              </a:lnSpc>
              <a:buFontTx/>
              <a:buNone/>
              <a:defRPr sz="2400"/>
            </a:lvl1pPr>
          </a:lstStyle>
          <a:p>
            <a:pPr lvl="0"/>
            <a:r>
              <a:rPr lang="et-EE" dirty="0" smtClean="0"/>
              <a:t>Eesnimi Perenimi</a:t>
            </a:r>
            <a:br>
              <a:rPr lang="et-EE" dirty="0" smtClean="0"/>
            </a:br>
            <a:r>
              <a:rPr lang="et-EE" dirty="0" smtClean="0"/>
              <a:t>eesnimi.perenimi@konkurentsiamet.ee</a:t>
            </a:r>
          </a:p>
          <a:p>
            <a:pPr lvl="0"/>
            <a:endParaRPr lang="et-EE" dirty="0" smtClean="0"/>
          </a:p>
        </p:txBody>
      </p:sp>
      <p:sp>
        <p:nvSpPr>
          <p:cNvPr id="17" name="Teksti kohatäide 16"/>
          <p:cNvSpPr>
            <a:spLocks noGrp="1"/>
          </p:cNvSpPr>
          <p:nvPr>
            <p:ph type="body" sz="quarter" idx="13" hasCustomPrompt="1"/>
          </p:nvPr>
        </p:nvSpPr>
        <p:spPr>
          <a:xfrm>
            <a:off x="1322625" y="2303463"/>
            <a:ext cx="6480000" cy="93600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5400"/>
            </a:lvl1pPr>
          </a:lstStyle>
          <a:p>
            <a:pPr lvl="0"/>
            <a:r>
              <a:rPr lang="et-EE" dirty="0" smtClean="0"/>
              <a:t>Sisesta tänusõnad</a:t>
            </a:r>
          </a:p>
        </p:txBody>
      </p:sp>
      <p:pic>
        <p:nvPicPr>
          <p:cNvPr id="6" name="Pil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98" y="215998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36000"/>
            <a:ext cx="9141619" cy="540000"/>
          </a:xfrm>
          <a:prstGeom prst="rect">
            <a:avLst/>
          </a:prstGeom>
          <a:solidFill>
            <a:srgbClr val="006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rgbClr val="006EB5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1230-DEC6-482B-BCA5-7C44F17384FE}" type="datetime1">
              <a:rPr lang="et-EE" smtClean="0"/>
              <a:t>30.09.2015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29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4000" y="1692000"/>
            <a:ext cx="3703320" cy="4533871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691999"/>
            <a:ext cx="3703320" cy="4533871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1D9D-3CB5-4484-82E3-9D16F5505681}" type="datetime1">
              <a:rPr lang="et-EE" smtClean="0"/>
              <a:t>30.09.2015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64000" y="252000"/>
            <a:ext cx="7545600" cy="1080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32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692000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006EB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425148"/>
            <a:ext cx="3703320" cy="3824577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692000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006EB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425148"/>
            <a:ext cx="3703320" cy="3808675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B97B-4C4B-4A84-AED9-7E9545E8883F}" type="datetime1">
              <a:rPr lang="et-EE" smtClean="0"/>
              <a:t>30.09.2015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64000" y="252000"/>
            <a:ext cx="7545600" cy="1080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93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000" y="252000"/>
            <a:ext cx="7524000" cy="1080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34F4B-0E8D-4D49-BAC4-EF5D2737F284}" type="datetime1">
              <a:rPr lang="et-EE" smtClean="0"/>
              <a:t>30.09.2015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61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336000"/>
            <a:ext cx="9141619" cy="540000"/>
          </a:xfrm>
          <a:prstGeom prst="rect">
            <a:avLst/>
          </a:prstGeom>
          <a:solidFill>
            <a:srgbClr val="006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1AB2-43BF-4BFA-8A6A-D8BC6D3DF071}" type="datetime1">
              <a:rPr lang="et-EE" smtClean="0"/>
              <a:t>30.09.2015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006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373F1A9-77D6-43D3-8E03-28A2EE4B6175}" type="datetime1">
              <a:rPr lang="et-EE" smtClean="0"/>
              <a:t>30.09.2015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15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36000"/>
            <a:ext cx="9144001" cy="540000"/>
          </a:xfrm>
          <a:prstGeom prst="rect">
            <a:avLst/>
          </a:prstGeom>
          <a:solidFill>
            <a:srgbClr val="006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4000" y="252000"/>
            <a:ext cx="7524000" cy="108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t-EE" dirty="0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000" y="1692000"/>
            <a:ext cx="7524000" cy="4572000"/>
          </a:xfrm>
          <a:prstGeom prst="rect">
            <a:avLst/>
          </a:prstGeom>
          <a:noFill/>
          <a:ln>
            <a:noFill/>
          </a:ln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t-EE" dirty="0" smtClean="0"/>
              <a:t>Muutke teksti laade</a:t>
            </a:r>
          </a:p>
          <a:p>
            <a:pPr lvl="1"/>
            <a:r>
              <a:rPr lang="et-EE" dirty="0" smtClean="0"/>
              <a:t>Teine tase</a:t>
            </a:r>
          </a:p>
          <a:p>
            <a:pPr lvl="2"/>
            <a:r>
              <a:rPr lang="et-EE" dirty="0" smtClean="0"/>
              <a:t>Kolmas tase</a:t>
            </a:r>
          </a:p>
          <a:p>
            <a:pPr lvl="3"/>
            <a:r>
              <a:rPr lang="et-EE" dirty="0" smtClean="0"/>
              <a:t>Neljas tase</a:t>
            </a:r>
          </a:p>
          <a:p>
            <a:pPr lvl="4"/>
            <a:r>
              <a:rPr lang="et-EE" dirty="0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751F0C5-C11B-4DBD-A64B-541997E829FD}" type="datetime1">
              <a:rPr lang="et-EE" smtClean="0"/>
              <a:t>30.09.2015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5898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75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86918" indent="-28800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rgbClr val="006EB5"/>
        </a:buClr>
        <a:buSzPct val="50000"/>
        <a:buFont typeface="Microsoft YaHei" panose="020B0503020204020204" pitchFamily="34" charset="-122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669798" indent="-28800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rgbClr val="006EB5"/>
        </a:buClr>
        <a:buSzPct val="50000"/>
        <a:buFont typeface="Microsoft YaHei" panose="020B0503020204020204" pitchFamily="34" charset="-122"/>
        <a:buChar char="●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52678" indent="-28800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rgbClr val="006EB5"/>
        </a:buClr>
        <a:buSzPct val="50000"/>
        <a:buFont typeface="Microsoft YaHei" panose="020B0503020204020204" pitchFamily="34" charset="-122"/>
        <a:buChar char="●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1035558" indent="-28800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rgbClr val="006EB5"/>
        </a:buClr>
        <a:buSzPct val="50000"/>
        <a:buFont typeface="Microsoft YaHei" panose="020B0503020204020204" pitchFamily="34" charset="-122"/>
        <a:buChar char="●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Elektrienergia hinna kujunemine lõpptarbijale</a:t>
            </a:r>
            <a:endParaRPr lang="et-EE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t-EE" dirty="0" smtClean="0"/>
              <a:t>Konkurentsiamet, Regulatsiooniteenistuse juhataja</a:t>
            </a:r>
            <a:endParaRPr lang="et-EE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t-EE" dirty="0" smtClean="0"/>
              <a:t>Külli Haab</a:t>
            </a:r>
            <a:endParaRPr lang="et-EE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 smtClean="0"/>
              <a:t>30.09.2015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9957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Jaotusvõrgu investeeringud (6)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t-EE" dirty="0" smtClean="0"/>
              <a:t>Võrgu uuendamine (taastamine).</a:t>
            </a:r>
          </a:p>
          <a:p>
            <a:r>
              <a:rPr lang="et-EE" dirty="0" smtClean="0"/>
              <a:t>2014 viidud läbi investeeringute ekspertiis „Elektrilevi OÜ investeeringute vajalikkuse ja efektiivsuse hindamine“.</a:t>
            </a:r>
            <a:endParaRPr lang="et-EE" dirty="0"/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/>
              <a:t> </a:t>
            </a:r>
            <a:r>
              <a:rPr lang="et-EE" dirty="0" err="1"/>
              <a:t>Kauglugemisprogramm</a:t>
            </a:r>
            <a:r>
              <a:rPr lang="et-EE" dirty="0"/>
              <a:t> mõjutab oluliselt aastate 2013-2016 </a:t>
            </a:r>
            <a:r>
              <a:rPr lang="et-EE" dirty="0" smtClean="0"/>
              <a:t>JV </a:t>
            </a:r>
            <a:r>
              <a:rPr lang="et-EE" dirty="0"/>
              <a:t>investeeringuid ja nende struktuuri – aastane investeering on suurusjärgus 21-25 milj€/a, </a:t>
            </a:r>
            <a:r>
              <a:rPr lang="et-EE" dirty="0" smtClean="0"/>
              <a:t>Kohustus on minna üle kauglugemisele aastaks 2017.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/>
              <a:t>Edu elektrikadude vähendamisel 20% aastal 2000 - 5,5% aastal 2017.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1553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Põhivõrgu investeeringud (7)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t-EE" dirty="0" smtClean="0"/>
              <a:t>Rahvusvahelised ühendused ja varustuskindlus.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/>
              <a:t>Sätestatud riiklikus arengukavas.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/>
              <a:t>Suured investeeringud: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EstLink</a:t>
            </a:r>
            <a:r>
              <a:rPr lang="et-EE" dirty="0" smtClean="0"/>
              <a:t> </a:t>
            </a:r>
            <a:r>
              <a:rPr lang="et-EE" dirty="0"/>
              <a:t>1</a:t>
            </a:r>
            <a:r>
              <a:rPr lang="et-EE" dirty="0" smtClean="0"/>
              <a:t>;</a:t>
            </a: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EstLink</a:t>
            </a:r>
            <a:r>
              <a:rPr lang="et-EE" dirty="0" smtClean="0"/>
              <a:t> </a:t>
            </a:r>
            <a:r>
              <a:rPr lang="et-EE" dirty="0" smtClean="0"/>
              <a:t>2;</a:t>
            </a: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Reservelektrijaamad;</a:t>
            </a: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Jooksvad </a:t>
            </a:r>
            <a:r>
              <a:rPr lang="et-EE" smtClean="0"/>
              <a:t>(tavapärased) </a:t>
            </a:r>
            <a:r>
              <a:rPr lang="et-EE" dirty="0" smtClean="0"/>
              <a:t>investeeringud –ameti ja </a:t>
            </a:r>
            <a:r>
              <a:rPr lang="et-EE" dirty="0" err="1" smtClean="0"/>
              <a:t>Eleringi</a:t>
            </a:r>
            <a:r>
              <a:rPr lang="et-EE" dirty="0" smtClean="0"/>
              <a:t> vahel erimeelsused;</a:t>
            </a:r>
          </a:p>
          <a:p>
            <a:pPr>
              <a:buFont typeface="Wingdings" panose="05000000000000000000" pitchFamily="2" charset="2"/>
              <a:buChar char="Ø"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0913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Tulevik, kas võrguteenuste vähendamine on võimalik? (8)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t-EE" sz="2400" dirty="0" smtClean="0"/>
              <a:t>Jaotusvõrgu tasu (tarbijale oluline) keskmine tõus on olnud mõõdukas (alla inflatsiooni).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400" dirty="0" smtClean="0"/>
              <a:t>Viimaste aastate tõusu on mõjutanud eelkõige põhivõrgu investeeringud.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400" dirty="0" smtClean="0"/>
              <a:t>Tuleviks stabiliseerumine: olulised investeeringud tehtud, intressi määrad madalad.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400" dirty="0"/>
              <a:t>Rohelise energia (tuulikud) rakendamine maksab: põhivõrgu tugevdamine, reservelektrijaamad.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sz="2400" dirty="0"/>
              <a:t>Kvaliteetse jaotusteenuse pakkumine hõredalt asustatud maapiirkondades on kallis. Eestis on kõrged varustuskindluse nõuded mis kehtivad kogus riigis.</a:t>
            </a:r>
          </a:p>
          <a:p>
            <a:endParaRPr lang="et-EE" sz="2400" dirty="0" smtClean="0"/>
          </a:p>
        </p:txBody>
      </p:sp>
    </p:spTree>
    <p:extLst>
      <p:ext uri="{BB962C8B-B14F-4D97-AF65-F5344CB8AC3E}">
        <p14:creationId xmlns:p14="http://schemas.microsoft.com/office/powerpoint/2010/main" val="224257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Võrgutasud (9)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t-EE" dirty="0"/>
              <a:t>Ü</a:t>
            </a:r>
            <a:r>
              <a:rPr lang="et-EE" dirty="0" smtClean="0"/>
              <a:t>lekande </a:t>
            </a:r>
            <a:r>
              <a:rPr lang="et-EE" dirty="0"/>
              <a:t>-  ja jaotusteenuse hinna </a:t>
            </a:r>
            <a:r>
              <a:rPr lang="et-EE" dirty="0" smtClean="0"/>
              <a:t>eristamine arvel–võimalik, kuid võib tarbijat eksitada.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/>
              <a:t>Tarbijale tuleks selgitada, mis on põhivõrgu- ja jaotusteenus.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/>
              <a:t>Euroopas suund tarbijatele arvete lihtsustamine.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/>
              <a:t>Ühtne arve: 11.06.2014 algatati konkurentsiseaduse alusel Elektrilevi OÜ tegevuse osas järelevalvemenetlus. 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00160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Taastuvenergia tasud (1)</a:t>
            </a:r>
            <a:endParaRPr lang="et-EE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3828" y="1444234"/>
            <a:ext cx="6396862" cy="482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731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Taastuvenergia tasud (2)</a:t>
            </a:r>
            <a:endParaRPr lang="et-EE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000" y="2127011"/>
            <a:ext cx="7264786" cy="315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132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Taastuvenergia tasu (3)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t-EE" dirty="0"/>
              <a:t> </a:t>
            </a:r>
            <a:r>
              <a:rPr lang="et-EE" dirty="0" smtClean="0"/>
              <a:t>Tarbija </a:t>
            </a:r>
            <a:r>
              <a:rPr lang="et-EE" dirty="0"/>
              <a:t>poolt makstav taastuvenergia tasu suurus sõltub elektri </a:t>
            </a:r>
            <a:r>
              <a:rPr lang="et-EE" dirty="0" smtClean="0"/>
              <a:t>börsihinnast;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t-EE" dirty="0"/>
              <a:t>T</a:t>
            </a:r>
            <a:r>
              <a:rPr lang="et-EE" dirty="0" smtClean="0"/>
              <a:t>arbija </a:t>
            </a:r>
            <a:r>
              <a:rPr lang="et-EE" dirty="0"/>
              <a:t>hakkab erinevatest allikatest ja seadme võimsusest lähtuvalt elektri tootmist senisest enam toetama juhul kui elektrienergia börsihind on väiksem kui: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t-EE" dirty="0" smtClean="0"/>
              <a:t> tuuleenergia </a:t>
            </a:r>
            <a:r>
              <a:rPr lang="et-EE" dirty="0"/>
              <a:t>  39,3 eurot/MWh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t-EE" dirty="0" smtClean="0"/>
              <a:t> koostootmine </a:t>
            </a:r>
            <a:r>
              <a:rPr lang="et-EE" dirty="0" err="1"/>
              <a:t>biomassist</a:t>
            </a:r>
            <a:r>
              <a:rPr lang="et-EE" dirty="0"/>
              <a:t> (10-50 MW võimsusega seadmed) 34,3 eurot/MWh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t-EE" smtClean="0"/>
              <a:t> tõhus </a:t>
            </a:r>
            <a:r>
              <a:rPr lang="et-EE" dirty="0"/>
              <a:t>koostootmine 40,0 eurot/MWh</a:t>
            </a:r>
          </a:p>
          <a:p>
            <a:r>
              <a:rPr lang="et-EE" dirty="0"/>
              <a:t> 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5485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Teemad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t-EE" dirty="0" smtClean="0"/>
              <a:t>Elektri hind;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t-EE" dirty="0" smtClean="0"/>
              <a:t>Võrgutasud:</a:t>
            </a:r>
            <a:r>
              <a:rPr lang="et-EE" dirty="0"/>
              <a:t> </a:t>
            </a:r>
            <a:endParaRPr lang="et-EE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t-EE" dirty="0"/>
              <a:t> </a:t>
            </a:r>
            <a:r>
              <a:rPr lang="et-EE" dirty="0" smtClean="0"/>
              <a:t>kujunemise alused;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 ülekande </a:t>
            </a:r>
            <a:r>
              <a:rPr lang="et-EE" dirty="0"/>
              <a:t>-  ja jaotusteenuse </a:t>
            </a:r>
            <a:r>
              <a:rPr lang="et-EE" dirty="0" smtClean="0"/>
              <a:t>hinna eristamine</a:t>
            </a:r>
            <a:endParaRPr lang="et-EE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t-EE" dirty="0"/>
              <a:t> </a:t>
            </a:r>
            <a:r>
              <a:rPr lang="et-EE" dirty="0" smtClean="0"/>
              <a:t>ühtne arve;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t-EE" dirty="0" smtClean="0"/>
              <a:t>Taastuvenergia tasu;</a:t>
            </a:r>
            <a:endParaRPr lang="et-EE" dirty="0"/>
          </a:p>
          <a:p>
            <a:pPr marL="0" lvl="0" indent="0">
              <a:buNone/>
            </a:pPr>
            <a:r>
              <a:rPr lang="et-EE" dirty="0"/>
              <a:t>                     </a:t>
            </a:r>
            <a:endParaRPr lang="et-EE" dirty="0" smtClean="0"/>
          </a:p>
          <a:p>
            <a:pPr>
              <a:buFont typeface="Courier New" panose="02070309020205020404" pitchFamily="49" charset="0"/>
              <a:buChar char="o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73302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Elektri hinna komponendid (1)</a:t>
            </a:r>
            <a:endParaRPr lang="et-EE" dirty="0"/>
          </a:p>
        </p:txBody>
      </p:sp>
      <p:graphicFrame>
        <p:nvGraphicFramePr>
          <p:cNvPr id="4" name="Sisu kohatäid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964722"/>
              </p:ext>
            </p:extLst>
          </p:nvPr>
        </p:nvGraphicFramePr>
        <p:xfrm>
          <a:off x="863600" y="1692275"/>
          <a:ext cx="7543800" cy="3925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13254" y="5305168"/>
            <a:ext cx="4431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*Elektri hind 2014 ja 220 Energia marginaal</a:t>
            </a:r>
          </a:p>
          <a:p>
            <a:r>
              <a:rPr lang="et-EE" dirty="0" smtClean="0"/>
              <a:t>**Keskmine kodutarbija hind 2014</a:t>
            </a:r>
          </a:p>
        </p:txBody>
      </p:sp>
    </p:spTree>
    <p:extLst>
      <p:ext uri="{BB962C8B-B14F-4D97-AF65-F5344CB8AC3E}">
        <p14:creationId xmlns:p14="http://schemas.microsoft.com/office/powerpoint/2010/main" val="91875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Elektri hinna komponendid (2)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720288"/>
              </p:ext>
            </p:extLst>
          </p:nvPr>
        </p:nvGraphicFramePr>
        <p:xfrm>
          <a:off x="863600" y="1692275"/>
          <a:ext cx="7543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801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8019" y="-134069"/>
            <a:ext cx="8224837" cy="1430337"/>
          </a:xfrm>
        </p:spPr>
        <p:txBody>
          <a:bodyPr/>
          <a:lstStyle/>
          <a:p>
            <a:r>
              <a:rPr lang="et-EE" dirty="0" smtClean="0"/>
              <a:t>Võrguteenus (1)</a:t>
            </a:r>
            <a:endParaRPr lang="et-E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53075"/>
              </p:ext>
            </p:extLst>
          </p:nvPr>
        </p:nvGraphicFramePr>
        <p:xfrm>
          <a:off x="-684584" y="2060848"/>
          <a:ext cx="75608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3106702"/>
              </p:ext>
            </p:extLst>
          </p:nvPr>
        </p:nvGraphicFramePr>
        <p:xfrm>
          <a:off x="4574567" y="404664"/>
          <a:ext cx="4600227" cy="3970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755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Jaotusvõrgu hinnadünaamika (2)</a:t>
            </a:r>
            <a:endParaRPr lang="et-EE" dirty="0"/>
          </a:p>
        </p:txBody>
      </p:sp>
      <p:graphicFrame>
        <p:nvGraphicFramePr>
          <p:cNvPr id="10" name="Diagramm 9"/>
          <p:cNvGraphicFramePr>
            <a:graphicFrameLocks/>
          </p:cNvGraphicFramePr>
          <p:nvPr>
            <p:extLst/>
          </p:nvPr>
        </p:nvGraphicFramePr>
        <p:xfrm>
          <a:off x="899592" y="1988840"/>
          <a:ext cx="7200800" cy="457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144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Põhivõrgu hinnadünaamika (3)</a:t>
            </a:r>
            <a:endParaRPr lang="et-EE" dirty="0"/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/>
          </p:nvPr>
        </p:nvGraphicFramePr>
        <p:xfrm>
          <a:off x="683568" y="2204864"/>
          <a:ext cx="7096124" cy="3929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444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Võrgutasude hinnadünaamika (4) </a:t>
            </a:r>
            <a:endParaRPr lang="et-EE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/>
          </p:nvPr>
        </p:nvGraphicFramePr>
        <p:xfrm>
          <a:off x="827584" y="2204864"/>
          <a:ext cx="7096124" cy="3929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352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Võrguteenuste hinnakujundus (5)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sz="2800" dirty="0" smtClean="0"/>
              <a:t>EL elektri siseturu direktiiv.</a:t>
            </a:r>
            <a:r>
              <a:rPr lang="et-EE" sz="2800" dirty="0"/>
              <a:t> Elektrituruseadus.</a:t>
            </a:r>
          </a:p>
          <a:p>
            <a:r>
              <a:rPr lang="et-EE" sz="2800" dirty="0" smtClean="0"/>
              <a:t>Võrgutasud peavad olema kulupõhised, sisaldama põhjendatud kulud, vajalikud investeeringud (põhivara kulum) ning põhjendatud tulukuse.</a:t>
            </a:r>
          </a:p>
          <a:p>
            <a:r>
              <a:rPr lang="et-EE" sz="2800" dirty="0" smtClean="0"/>
              <a:t>Põhjendatud tulukus on põhivara väärtus korrutatud tulukuse norm.</a:t>
            </a:r>
          </a:p>
          <a:p>
            <a:r>
              <a:rPr lang="et-EE" sz="2800" dirty="0" smtClean="0"/>
              <a:t>Tulukuse norm on </a:t>
            </a:r>
            <a:r>
              <a:rPr lang="et-EE" dirty="0" smtClean="0"/>
              <a:t>4,92</a:t>
            </a:r>
            <a:r>
              <a:rPr lang="et-EE" sz="2800" dirty="0" smtClean="0"/>
              <a:t>% (PV); 5,02% (JV). Sõltub intressi määradest, täna on languses.</a:t>
            </a:r>
          </a:p>
          <a:p>
            <a:r>
              <a:rPr lang="et-EE" sz="2800" dirty="0" smtClean="0"/>
              <a:t>Hinnad peab kooskõlastama sõltumatu regulaator (Konkurentsiamet).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20214997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sioon-1-EST">
  <a:themeElements>
    <a:clrScheme name="Konkurentsiamet">
      <a:dk1>
        <a:srgbClr val="000000"/>
      </a:dk1>
      <a:lt1>
        <a:srgbClr val="FFFFFF"/>
      </a:lt1>
      <a:dk2>
        <a:srgbClr val="003087"/>
      </a:dk2>
      <a:lt2>
        <a:srgbClr val="D8D8D8"/>
      </a:lt2>
      <a:accent1>
        <a:srgbClr val="41B6E6"/>
      </a:accent1>
      <a:accent2>
        <a:srgbClr val="003087"/>
      </a:accent2>
      <a:accent3>
        <a:srgbClr val="009CDE"/>
      </a:accent3>
      <a:accent4>
        <a:srgbClr val="90C8E8"/>
      </a:accent4>
      <a:accent5>
        <a:srgbClr val="006EB5"/>
      </a:accent5>
      <a:accent6>
        <a:srgbClr val="041E42"/>
      </a:accent6>
      <a:hlink>
        <a:srgbClr val="006EB5"/>
      </a:hlink>
      <a:folHlink>
        <a:srgbClr val="006EB5"/>
      </a:folHlink>
    </a:clrScheme>
    <a:fontScheme name="Konkurentsiamet">
      <a:majorFont>
        <a:latin typeface="Roboto Condensed"/>
        <a:ea typeface=""/>
        <a:cs typeface=""/>
      </a:majorFont>
      <a:minorFont>
        <a:latin typeface="Roboto Condensed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ket1.pptx" id="{53F5698F-FB19-4F97-A7C9-B02844279A9F}" vid="{7A0E1155-999E-41E6-B63D-FF16ECFA03AB}"/>
    </a:ext>
  </a:extLst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Presentatsioon-1-EST</Template>
  <TotalTime>0</TotalTime>
  <Words>446</Words>
  <Application>Microsoft Office PowerPoint</Application>
  <PresentationFormat>Ekraaniseanss (4:3)</PresentationFormat>
  <Paragraphs>91</Paragraphs>
  <Slides>16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6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16</vt:i4>
      </vt:variant>
    </vt:vector>
  </HeadingPairs>
  <TitlesOfParts>
    <vt:vector size="23" baseType="lpstr">
      <vt:lpstr>Microsoft YaHei</vt:lpstr>
      <vt:lpstr>Arial</vt:lpstr>
      <vt:lpstr>Calibri</vt:lpstr>
      <vt:lpstr>Courier New</vt:lpstr>
      <vt:lpstr>Roboto Condensed</vt:lpstr>
      <vt:lpstr>Wingdings</vt:lpstr>
      <vt:lpstr>Presentatsioon-1-EST</vt:lpstr>
      <vt:lpstr>Elektrienergia hinna kujunemine lõpptarbijale</vt:lpstr>
      <vt:lpstr>Teemad</vt:lpstr>
      <vt:lpstr>Elektri hinna komponendid (1)</vt:lpstr>
      <vt:lpstr>Elektri hinna komponendid (2)</vt:lpstr>
      <vt:lpstr>Võrguteenus (1)</vt:lpstr>
      <vt:lpstr>Jaotusvõrgu hinnadünaamika (2)</vt:lpstr>
      <vt:lpstr>Põhivõrgu hinnadünaamika (3)</vt:lpstr>
      <vt:lpstr>Võrgutasude hinnadünaamika (4) </vt:lpstr>
      <vt:lpstr>Võrguteenuste hinnakujundus (5)</vt:lpstr>
      <vt:lpstr>Jaotusvõrgu investeeringud (6)</vt:lpstr>
      <vt:lpstr>Põhivõrgu investeeringud (7)</vt:lpstr>
      <vt:lpstr>Tulevik, kas võrguteenuste vähendamine on võimalik? (8)</vt:lpstr>
      <vt:lpstr>Võrgutasud (9)</vt:lpstr>
      <vt:lpstr>Taastuvenergia tasud (1)</vt:lpstr>
      <vt:lpstr>Taastuvenergia tasud (2)</vt:lpstr>
      <vt:lpstr>Taastuvenergia tasu (3)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2014-03-20T13:31:01Z</dcterms:created>
  <dcterms:modified xsi:type="dcterms:W3CDTF">2015-09-30T10:23:59Z</dcterms:modified>
</cp:coreProperties>
</file>